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422" r:id="rId3"/>
    <p:sldId id="410" r:id="rId4"/>
    <p:sldId id="423" r:id="rId5"/>
    <p:sldId id="409" r:id="rId6"/>
    <p:sldId id="394" r:id="rId7"/>
    <p:sldId id="385" r:id="rId8"/>
    <p:sldId id="387" r:id="rId9"/>
    <p:sldId id="393" r:id="rId10"/>
    <p:sldId id="417" r:id="rId11"/>
    <p:sldId id="451" r:id="rId12"/>
    <p:sldId id="448" r:id="rId13"/>
    <p:sldId id="449" r:id="rId14"/>
    <p:sldId id="450" r:id="rId15"/>
    <p:sldId id="425" r:id="rId16"/>
    <p:sldId id="447" r:id="rId17"/>
    <p:sldId id="424" r:id="rId18"/>
    <p:sldId id="376" r:id="rId19"/>
    <p:sldId id="377" r:id="rId20"/>
    <p:sldId id="378" r:id="rId21"/>
    <p:sldId id="320" r:id="rId22"/>
    <p:sldId id="325" r:id="rId23"/>
    <p:sldId id="328" r:id="rId24"/>
    <p:sldId id="428" r:id="rId25"/>
    <p:sldId id="433" r:id="rId26"/>
    <p:sldId id="432" r:id="rId27"/>
    <p:sldId id="444" r:id="rId28"/>
    <p:sldId id="482" r:id="rId29"/>
    <p:sldId id="470" r:id="rId30"/>
    <p:sldId id="404" r:id="rId31"/>
    <p:sldId id="435" r:id="rId32"/>
    <p:sldId id="436" r:id="rId33"/>
    <p:sldId id="437" r:id="rId34"/>
    <p:sldId id="438" r:id="rId35"/>
    <p:sldId id="439" r:id="rId36"/>
    <p:sldId id="441" r:id="rId37"/>
    <p:sldId id="443" r:id="rId38"/>
    <p:sldId id="446" r:id="rId39"/>
    <p:sldId id="453" r:id="rId40"/>
    <p:sldId id="454" r:id="rId41"/>
    <p:sldId id="456" r:id="rId42"/>
    <p:sldId id="457" r:id="rId43"/>
    <p:sldId id="458" r:id="rId44"/>
    <p:sldId id="461" r:id="rId45"/>
    <p:sldId id="462" r:id="rId46"/>
    <p:sldId id="484" r:id="rId47"/>
    <p:sldId id="442" r:id="rId48"/>
    <p:sldId id="467" r:id="rId49"/>
    <p:sldId id="476" r:id="rId50"/>
    <p:sldId id="477" r:id="rId51"/>
    <p:sldId id="465" r:id="rId52"/>
    <p:sldId id="466" r:id="rId53"/>
    <p:sldId id="468" r:id="rId54"/>
    <p:sldId id="469" r:id="rId55"/>
    <p:sldId id="479" r:id="rId56"/>
    <p:sldId id="480" r:id="rId57"/>
    <p:sldId id="481" r:id="rId58"/>
    <p:sldId id="475" r:id="rId59"/>
    <p:sldId id="483" r:id="rId60"/>
    <p:sldId id="485" r:id="rId61"/>
    <p:sldId id="402" r:id="rId62"/>
    <p:sldId id="445" r:id="rId63"/>
    <p:sldId id="403" r:id="rId64"/>
    <p:sldId id="452" r:id="rId65"/>
    <p:sldId id="471" r:id="rId66"/>
    <p:sldId id="47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E0000"/>
    <a:srgbClr val="CC00FF"/>
    <a:srgbClr val="008000"/>
    <a:srgbClr val="FF6600"/>
    <a:srgbClr val="0000CC"/>
    <a:srgbClr val="000000"/>
    <a:srgbClr val="FDAC35"/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3143" autoAdjust="0"/>
  </p:normalViewPr>
  <p:slideViewPr>
    <p:cSldViewPr>
      <p:cViewPr varScale="1">
        <p:scale>
          <a:sx n="114" d="100"/>
          <a:sy n="114" d="100"/>
        </p:scale>
        <p:origin x="-20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F21D2-48CC-41D3-9D1E-1764E36C135F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3A7A-4F92-4E09-B5F3-8AD731F070F4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7E0D-47BB-4ECA-AFD5-8EE55B8EC179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D160-6705-4B7A-9818-2D8C1D2FC2AB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5BA-7737-48E9-8A70-C1C434989387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9D06-FDDA-49FF-B72F-A8EF2EBD9717}" type="datetime1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AB92-3B69-4743-83C2-937CF7AF1E07}" type="datetime1">
              <a:rPr lang="en-US" smtClean="0"/>
              <a:t>12/2/2015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3092-27DC-4C60-92AC-B5BEBA5A3A5E}" type="datetime1">
              <a:rPr lang="en-US" smtClean="0"/>
              <a:t>12/2/2015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3E5-586D-48AE-BAA2-6A5BFF3E96ED}" type="datetime1">
              <a:rPr lang="en-US" smtClean="0"/>
              <a:t>12/2/2015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30B-7B38-4932-8543-E7E50AC37C0E}" type="datetime1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ADDF-664D-4870-81DD-E11505D166F1}" type="datetime1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71C0-2AFE-431D-94A5-24479BE51119}" type="datetime1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6" y="3886200"/>
            <a:ext cx="3880257" cy="2590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0"/>
            <a:ext cx="723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0000FF"/>
                </a:solidFill>
              </a:rPr>
              <a:t>2</a:t>
            </a:r>
            <a:r>
              <a:rPr lang="el-GR" sz="3600" dirty="0" smtClean="0">
                <a:solidFill>
                  <a:srgbClr val="0000FF"/>
                </a:solidFill>
              </a:rPr>
              <a:t>νββ</a:t>
            </a:r>
            <a:r>
              <a:rPr lang="en-US" sz="3600" dirty="0" smtClean="0">
                <a:solidFill>
                  <a:srgbClr val="0000FF"/>
                </a:solidFill>
              </a:rPr>
              <a:t> Measurement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6755398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2" y="4572000"/>
                <a:ext cx="4267200" cy="390107"/>
              </a:xfrm>
              <a:prstGeom prst="rect">
                <a:avLst/>
              </a:prstGeom>
              <a:blipFill rotWithShape="1">
                <a:blip r:embed="rId4"/>
                <a:stretch>
                  <a:fillRect r="-142" b="-89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4520699" y="4978435"/>
            <a:ext cx="0" cy="553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20699" y="5532120"/>
            <a:ext cx="11694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00" y="3904755"/>
            <a:ext cx="396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Phys. Rev. C </a:t>
            </a:r>
            <a:r>
              <a:rPr lang="en-US" b="1" dirty="0"/>
              <a:t>89</a:t>
            </a:r>
            <a:r>
              <a:rPr lang="en-US" dirty="0"/>
              <a:t>, 015502 (2014)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" y="3200400"/>
            <a:ext cx="5699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9027" y="6412468"/>
            <a:ext cx="236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</a:t>
            </a:r>
            <a:r>
              <a:rPr lang="en-US" b="1" dirty="0" smtClean="0"/>
              <a:t>510</a:t>
            </a:r>
            <a:r>
              <a:rPr lang="en-US" dirty="0" smtClean="0"/>
              <a:t>, 229 (2014)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3383"/>
          <a:stretch/>
        </p:blipFill>
        <p:spPr>
          <a:xfrm>
            <a:off x="13077" y="546876"/>
            <a:ext cx="7458798" cy="230538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19100"/>
              </p:ext>
            </p:extLst>
          </p:nvPr>
        </p:nvGraphicFramePr>
        <p:xfrm>
          <a:off x="6172200" y="3345865"/>
          <a:ext cx="2473325" cy="1479552"/>
        </p:xfrm>
        <a:graphic>
          <a:graphicData uri="http://schemas.openxmlformats.org/drawingml/2006/table">
            <a:tbl>
              <a:tblPr/>
              <a:tblGrid>
                <a:gridCol w="1711325"/>
                <a:gridCol w="762000"/>
              </a:tblGrid>
              <a:tr h="36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Events from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Backgrounds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31.1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</a:t>
                      </a:r>
                      <a:r>
                        <a:rPr kumimoji="0" lang="el-G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νββ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decay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9.9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41.0</a:t>
                      </a:r>
                    </a:p>
                  </a:txBody>
                  <a:tcPr marL="91431" marR="91431" marT="45700" marB="457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74629" y="0"/>
            <a:ext cx="584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EXO-200 Results:</a:t>
            </a: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lang="en-US" sz="3600" dirty="0" smtClean="0">
                <a:solidFill>
                  <a:srgbClr val="FF0000"/>
                </a:solidFill>
              </a:rPr>
              <a:t>0</a:t>
            </a:r>
            <a:r>
              <a:rPr lang="el-GR" sz="3600" dirty="0" smtClean="0">
                <a:solidFill>
                  <a:srgbClr val="FF0000"/>
                </a:solidFill>
              </a:rPr>
              <a:t>νββ</a:t>
            </a:r>
            <a:r>
              <a:rPr lang="en-US" sz="3600" dirty="0" smtClean="0">
                <a:solidFill>
                  <a:srgbClr val="FF0000"/>
                </a:solidFill>
              </a:rPr>
              <a:t> Search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7" y="546876"/>
            <a:ext cx="215523" cy="27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 smtClean="0">
                    <a:solidFill>
                      <a:srgbClr val="C00000"/>
                    </a:solidFill>
                  </a:rPr>
                  <a:t>1.1×10</a:t>
                </a:r>
                <a:r>
                  <a:rPr lang="en-US" sz="1600" b="1" baseline="30000" dirty="0" smtClean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pPr algn="ctr"/>
                <a:r>
                  <a:rPr lang="en-US" sz="1600" dirty="0" smtClean="0"/>
                  <a:t>Effective </a:t>
                </a:r>
                <a:r>
                  <a:rPr lang="en-US" sz="1600" dirty="0"/>
                  <a:t>Majorana neutrino </a:t>
                </a:r>
                <a:r>
                  <a:rPr lang="en-US" sz="1600" dirty="0" smtClean="0"/>
                  <a:t>mass:</a:t>
                </a:r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190-450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41" y="4876800"/>
                <a:ext cx="3078899" cy="883190"/>
              </a:xfrm>
              <a:prstGeom prst="rect">
                <a:avLst/>
              </a:prstGeom>
              <a:blipFill rotWithShape="1">
                <a:blip r:embed="rId4"/>
                <a:stretch>
                  <a:fillRect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3297782" y="2190749"/>
            <a:ext cx="266699" cy="20574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1131" y="2819400"/>
            <a:ext cx="0" cy="24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283106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Zoom into ±2</a:t>
            </a:r>
            <a:r>
              <a:rPr lang="el-GR" i="1" dirty="0" smtClean="0">
                <a:solidFill>
                  <a:srgbClr val="FF0000"/>
                </a:solidFill>
              </a:rPr>
              <a:t>σ</a:t>
            </a:r>
            <a:r>
              <a:rPr lang="en-US" i="1" dirty="0" smtClean="0">
                <a:solidFill>
                  <a:srgbClr val="FF0000"/>
                </a:solidFill>
              </a:rPr>
              <a:t> region of interest</a:t>
            </a:r>
            <a:endParaRPr 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01593"/>
                <a:ext cx="302702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610"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09600" y="736351"/>
            <a:ext cx="304800" cy="170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79444" y="2658933"/>
            <a:ext cx="152400" cy="24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2438400"/>
            <a:ext cx="466314" cy="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08781" y="1606897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(2019) EXO-200 sensitivity in “Quasi-degenerate” region of neutrino masses.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86400" y="2895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14400" y="2895600"/>
            <a:ext cx="46788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Measurement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b="1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dirty="0" smtClean="0"/>
                  <a:t> could determine mass hierarchy if below this region.</a:t>
                </a:r>
              </a:p>
              <a:p>
                <a:r>
                  <a:rPr lang="en-US" dirty="0" smtClean="0"/>
                  <a:t>But need bigger detector…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14" y="3044209"/>
                <a:ext cx="320886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1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946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444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2" y="693086"/>
            <a:ext cx="7416860" cy="5565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19400" y="9144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905000"/>
            <a:ext cx="3657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14972" y="3962400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EXO-200:  170 kg enriched LXe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1"/>
            <a:ext cx="4569202" cy="5410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802" y="525959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Successor to EXO-200:  </a:t>
            </a:r>
            <a:r>
              <a:rPr lang="en-US" sz="2200" dirty="0" smtClean="0">
                <a:solidFill>
                  <a:srgbClr val="FF0000"/>
                </a:solidFill>
              </a:rPr>
              <a:t>~5-ton enriched LXe TPC </a:t>
            </a:r>
            <a:r>
              <a:rPr lang="en-US" sz="2200" dirty="0" smtClean="0"/>
              <a:t>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7338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032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84" y="-1127864"/>
            <a:ext cx="6312024" cy="4196824"/>
          </a:xfrm>
          <a:prstGeom prst="rect">
            <a:avLst/>
          </a:prstGeom>
        </p:spPr>
      </p:pic>
      <p:sp>
        <p:nvSpPr>
          <p:cNvPr id="2051" name="Rectangle 3"/>
          <p:cNvSpPr>
            <a:spLocks/>
          </p:cNvSpPr>
          <p:nvPr/>
        </p:nvSpPr>
        <p:spPr bwMode="auto">
          <a:xfrm>
            <a:off x="539552" y="1626176"/>
            <a:ext cx="7776864" cy="52592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Alabama, Tuscaloosa AL,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Didberidze, M Hughes, A Piepke, R Tsang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Bern, Switzerland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Delaquis, R Gornea</a:t>
            </a:r>
            <a:r>
              <a:rPr lang="en-US" altLang="en-US" sz="900" baseline="300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J-L Vuilleumier	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	</a:t>
            </a:r>
            <a:r>
              <a:rPr lang="en-US" altLang="en-US" sz="900" baseline="300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†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Now at Carleton University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Brookhaven National Laboratory, Upton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Chiu, G De Geronimo, S Li, V Radeka, T Rao, G Smith, T Tsang, B Yu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California Institute of Technology, Pasadena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Vogel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Carleton University, Ottawa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Y Baribeau, V Basque, M Bowcock, M Dunford, M Facina, R Gornea, K Graham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Gravelle, R Killick, T Koffas, 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Licciardi,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McFarlane, R Schnarr, D Sinclair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Colorado State University, Fort Collins CO,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C Chambers, A Craycraft, W Fairbank Jr., T Walton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Drexel University, Philadelphia PA,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MJ Dolinski, YH Lin, E Smith, T Winick, Y-R Yen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Duke University, Durham NC,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PS Barbeau, G Swift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Erlangen-Nuremberg, Erlangen,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Anton, R Bayerlein, J Hoessl, P Hufschmidt, A Jamil, T Michel, T Ziegler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IBS Center for Underground Physics, Daejeon, South Korea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DS Leonard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IHEP Beijing, People</a:t>
            </a:r>
            <a:r>
              <a:rPr lang="ja-JP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MS PGothic" pitchFamily="34" charset="-128"/>
                <a:cs typeface="DejaVu Serif" panose="02060603050605020204" pitchFamily="18" charset="0"/>
                <a:sym typeface="Arial" pitchFamily="34" charset="0"/>
              </a:rPr>
              <a:t>’</a:t>
            </a:r>
            <a:r>
              <a:rPr lang="en-US" altLang="ja-JP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Republic of China — 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G Cao, W Cen, X Jiang, H Li, Z Ning, X Sun,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Tolba</a:t>
            </a:r>
            <a:r>
              <a:rPr lang="en-US" altLang="ja-JP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W Wei, L Wen, W Wu, J Zhao</a:t>
            </a:r>
            <a:endParaRPr lang="en-US" altLang="ja-JP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Illinois, Urbana-Champaign IL,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D Beck, M Coon, J Walton, L Yang</a:t>
            </a:r>
            <a:endParaRPr lang="en-US" altLang="ja-JP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Indiana University, Bloomington IN,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JB Albert, S Daugherty, TN Johnson, LJ Kaufman, G Visser, J Zettlemoyer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California, Irvine, Irvine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 Moe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ITEP Moscow, Russia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V Belov, A Burenkov, M Danilov, A Dolgolenko, A Karelin, A Kobyakin, A Kuchenkov, V Stekhanov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Zeldovich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Laurentian University, Sudbury ON,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B Cleveland, A Der Mesrobian-Kabakian, J Farine, B Mong, U Wichoski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Lawrence Livermore National Laboratory, Livermore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 Alford, J Brodsky, M Heffner, G Holtmeier, A House, M Johnson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 Sangiorgio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Massachusetts, Amherst MA, USA — </a:t>
            </a:r>
            <a:r>
              <a:rPr lang="en-US" altLang="en-US" sz="90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Dalmasson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S Feyzbakhsh, S Johnston, J King, A Pocar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McGill University, Montreal PQ,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Brunner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Oak Ridge National Laboratory, Oak Ridge TN,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L Fabris, D Hornback, RJ Newby, K Ziock</a:t>
            </a:r>
            <a:endParaRPr lang="en-US" altLang="en-US" sz="900" dirty="0">
              <a:solidFill>
                <a:srgbClr val="FF0000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Rensselaer Polytechnic Institute, Troy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E Brown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SLAC National Accelerator Laboratory, Menlo Park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 Daniels,- K Fouts, G Haller, R Herbst, M Kwiatkowski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Nishimura, A Odian, M Oriunno, PC 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Rowson, K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Skarpaas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University of South Dakota, Vermillion SD,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MacLellan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Stanford University, Stanford CA,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R DeVoe, D Fudenberg, G Gratta, M Jewell, S Kravitz, D Moore, I Ostrovskiy, A Schubert</a:t>
            </a: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</a:t>
            </a:r>
          </a:p>
          <a:p>
            <a:pPr algn="r"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 smtClean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Twelker, M Weber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 Brook University, SUNY, </a:t>
            </a:r>
            <a:r>
              <a:rPr lang="en-US" altLang="en-US" sz="900" dirty="0" err="1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StonyBrook</a:t>
            </a: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, NY, USA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K Kumar, O Njoya, M Tarka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Technical University of Munich, Garching, Germany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P Fierlinger, M Marino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altLang="en-US" sz="900" dirty="0">
                <a:solidFill>
                  <a:srgbClr val="C00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TRIUMF, Vancouver BC, Canada — </a:t>
            </a:r>
            <a:r>
              <a:rPr lang="en-US" altLang="en-US" sz="900" dirty="0">
                <a:solidFill>
                  <a:schemeClr val="tx1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  <a:sym typeface="Calibri" pitchFamily="34" charset="0"/>
              </a:rPr>
              <a:t>J Dilling, P Gumplinger, R Krücken, F Retière, V Strickland</a:t>
            </a: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lang="en-US" altLang="en-US" sz="900" dirty="0">
              <a:solidFill>
                <a:schemeClr val="tx1"/>
              </a:solidFill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  <a:sym typeface="Calibri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" y="27087"/>
            <a:ext cx="1839868" cy="159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 rot="16200000">
            <a:off x="-1941387" y="3723298"/>
            <a:ext cx="5086898" cy="92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ctr">
              <a:tabLst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</a:tabLst>
              <a:defRPr/>
            </a:pPr>
            <a:r>
              <a:rPr 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Candara Bold" charset="0"/>
              </a:rPr>
              <a:t>The nEXO Collaboration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7" y="653703"/>
            <a:ext cx="1116277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7083" y="1488963"/>
            <a:ext cx="550185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9381" y="2176849"/>
            <a:ext cx="825589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04035" y="3147785"/>
            <a:ext cx="1116281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0833" y="4127268"/>
            <a:ext cx="842683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2205" y="4968579"/>
            <a:ext cx="839939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4036" y="5842295"/>
            <a:ext cx="836277" cy="5486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497608" y="1640445"/>
            <a:ext cx="0" cy="5100923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Normal Hierarchy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57800" y="3657600"/>
            <a:ext cx="161514" cy="10668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3814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nEXO will probe entire Inverted Hierarchy, and well into Normal Hierarchy with Ba tagging.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066799"/>
            <a:ext cx="1648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Inverted Hierarchy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/>
          <a:stretch/>
        </p:blipFill>
        <p:spPr>
          <a:xfrm>
            <a:off x="6463018" y="1884517"/>
            <a:ext cx="2043470" cy="42633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542501" cy="5838908"/>
            <a:chOff x="3438658" y="513431"/>
            <a:chExt cx="2542501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fiber</a:t>
              </a:r>
              <a:endParaRPr lang="en-US" sz="2000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 smtClean="0"/>
                <a:t>laser</a:t>
              </a:r>
              <a:endParaRPr lang="en-US" sz="2000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400" y="142267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≤ 1 Ba atom in SXe in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6096000"/>
          </a:xfrm>
        </p:spPr>
        <p:txBody>
          <a:bodyPr>
            <a:normAutofit/>
          </a:bodyPr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Part 1:  Spectroscopy of Ba and Ba+ in SXe</a:t>
            </a:r>
          </a:p>
          <a:p>
            <a:pPr lvl="2"/>
            <a:r>
              <a:rPr lang="en-US" dirty="0" smtClean="0"/>
              <a:t>Excitation/emission of Ba in SXe</a:t>
            </a:r>
          </a:p>
          <a:p>
            <a:pPr lvl="2"/>
            <a:r>
              <a:rPr lang="en-US" dirty="0" smtClean="0"/>
              <a:t>Temperature dependence</a:t>
            </a:r>
          </a:p>
          <a:p>
            <a:pPr lvl="2"/>
            <a:r>
              <a:rPr lang="en-US" dirty="0" smtClean="0"/>
              <a:t>Bleaching</a:t>
            </a:r>
          </a:p>
          <a:p>
            <a:pPr lvl="2"/>
            <a:r>
              <a:rPr lang="en-US" dirty="0" smtClean="0"/>
              <a:t>Candidate Ba</a:t>
            </a:r>
            <a:r>
              <a:rPr lang="en-US" baseline="30000" dirty="0" smtClean="0"/>
              <a:t>+</a:t>
            </a:r>
            <a:r>
              <a:rPr lang="en-US" dirty="0" smtClean="0"/>
              <a:t> lines</a:t>
            </a:r>
          </a:p>
          <a:p>
            <a:pPr lvl="1"/>
            <a:r>
              <a:rPr lang="en-US" dirty="0" smtClean="0"/>
              <a:t>Part 2:  Imaging Ba atoms in SXe in focused laser</a:t>
            </a:r>
          </a:p>
          <a:p>
            <a:pPr lvl="2"/>
            <a:r>
              <a:rPr lang="en-US" dirty="0" smtClean="0"/>
              <a:t>Images of ~10</a:t>
            </a:r>
            <a:r>
              <a:rPr lang="en-US" baseline="30000" dirty="0" smtClean="0"/>
              <a:t>3</a:t>
            </a:r>
            <a:r>
              <a:rPr lang="en-US" dirty="0" smtClean="0"/>
              <a:t> atoms w/ 577- and 591-nm lines</a:t>
            </a:r>
          </a:p>
          <a:p>
            <a:pPr lvl="2"/>
            <a:r>
              <a:rPr lang="en-US" dirty="0" smtClean="0"/>
              <a:t>Single-atom level imaging w/ 619-nm line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utline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8442" y="2336292"/>
            <a:ext cx="8229600" cy="9079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Ba/Ba+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251602" cy="1745656"/>
          </a:xfrm>
          <a:prstGeom prst="rect">
            <a:avLst/>
          </a:prstGeom>
          <a:ln w="31750">
            <a:solidFill>
              <a:srgbClr val="0066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Barium Tagging in Solid Xenon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4324" y="257421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379321" y="2626582"/>
            <a:ext cx="358452" cy="1296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0800000">
            <a:off x="7832454" y="2118904"/>
            <a:ext cx="2073546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10800000" flipV="1">
            <a:off x="7845030" y="2087878"/>
            <a:ext cx="2060970" cy="536662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0800000" flipV="1">
            <a:off x="7832450" y="2214563"/>
            <a:ext cx="2073549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 rot="10800000">
            <a:off x="7845030" y="2235793"/>
            <a:ext cx="2060970" cy="302875"/>
          </a:xfrm>
          <a:prstGeom prst="arc">
            <a:avLst/>
          </a:prstGeom>
          <a:ln w="190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813989" y="2378711"/>
            <a:ext cx="1061526" cy="0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32793" y="171962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Ba+ 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48301" y="5135949"/>
            <a:ext cx="289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Some neutralization of Ba</a:t>
            </a:r>
            <a:r>
              <a:rPr lang="en-US" sz="2400" baseline="30000" dirty="0" smtClean="0">
                <a:solidFill>
                  <a:srgbClr val="C00000"/>
                </a:solidFill>
              </a:rPr>
              <a:t>+</a:t>
            </a:r>
            <a:r>
              <a:rPr lang="en-US" sz="2400" dirty="0" smtClean="0">
                <a:solidFill>
                  <a:srgbClr val="C00000"/>
                </a:solidFill>
              </a:rPr>
              <a:t> in SXe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724631" y="3981470"/>
            <a:ext cx="1364566" cy="1125416"/>
          </a:xfrm>
          <a:custGeom>
            <a:avLst/>
            <a:gdLst>
              <a:gd name="connsiteX0" fmla="*/ 1364566 w 1364566"/>
              <a:gd name="connsiteY0" fmla="*/ 1125416 h 1125416"/>
              <a:gd name="connsiteX1" fmla="*/ 0 w 1364566"/>
              <a:gd name="connsiteY1" fmla="*/ 0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566" h="1125416">
                <a:moveTo>
                  <a:pt x="1364566" y="1125416"/>
                </a:moveTo>
                <a:cubicBezTo>
                  <a:pt x="1105486" y="729175"/>
                  <a:pt x="846406" y="332935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3165" y="6059265"/>
            <a:ext cx="660091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Samples are evaporated by heating sapphire window to 100 K</a:t>
            </a:r>
            <a:endParaRPr lang="en-US" sz="2000" i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67640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914400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1828800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cross-sectional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side view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562600" y="681335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Image is from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above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00600" y="31789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3810000"/>
            <a:ext cx="1749747" cy="129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1851" y="76200"/>
            <a:ext cx="20890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24001"/>
            <a:ext cx="3571779" cy="3421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8126" y="1101881"/>
            <a:ext cx="38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First indications:</a:t>
            </a:r>
            <a:r>
              <a:rPr lang="en-US" b="1" dirty="0" smtClean="0">
                <a:solidFill>
                  <a:srgbClr val="0000CC"/>
                </a:solidFill>
              </a:rPr>
              <a:t>  beta decay spectrum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98" y="1471213"/>
            <a:ext cx="2974634" cy="1902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0"/>
            <a:ext cx="2224755" cy="1495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5562600"/>
            <a:ext cx="5683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Interact only via Weak Force (and Gravity)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Very small mass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762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145"/>
            <a:ext cx="9144000" cy="3083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526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5510" y="1752600"/>
            <a:ext cx="98328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9873" y="1460212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146021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endParaRPr lang="en-US" sz="32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6850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" y="2508516"/>
            <a:ext cx="5420255" cy="43494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38933" y="1607403"/>
            <a:ext cx="373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Ba/Xe interaction is different in ground vs. excited state:</a:t>
            </a:r>
            <a:endParaRPr lang="en-US" sz="2400" dirty="0"/>
          </a:p>
        </p:txBody>
      </p:sp>
      <p:sp>
        <p:nvSpPr>
          <p:cNvPr id="86" name="Right Arrow 85"/>
          <p:cNvSpPr/>
          <p:nvPr/>
        </p:nvSpPr>
        <p:spPr>
          <a:xfrm rot="5400000">
            <a:off x="6818003" y="4197319"/>
            <a:ext cx="36836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380892" y="4683258"/>
            <a:ext cx="355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Shifts and broadening in absorption (A) and emission (B)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95572" y="2415179"/>
            <a:ext cx="3748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Franck-Condon principle: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Strongest excitation occurs to vibrational states whose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wavefunctions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overlap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412369" y="5474732"/>
            <a:ext cx="8229600" cy="131356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Excitation and emission are broadened</a:t>
            </a:r>
          </a:p>
          <a:p>
            <a:r>
              <a:rPr lang="en-US" sz="2400" dirty="0" smtClean="0"/>
              <a:t>Excitation is shifted from vacuum wavelength</a:t>
            </a:r>
          </a:p>
          <a:p>
            <a:r>
              <a:rPr lang="en-US" sz="2400" dirty="0" smtClean="0"/>
              <a:t>Emission is shifted from excitation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2"/>
            <a:ext cx="9143997" cy="317071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56627" y="5118683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</a:t>
            </a:r>
            <a:r>
              <a:rPr lang="en-US" dirty="0"/>
              <a:t>. Rev. A </a:t>
            </a:r>
            <a:r>
              <a:rPr lang="en-US" b="1" dirty="0"/>
              <a:t>91</a:t>
            </a:r>
            <a:r>
              <a:rPr lang="en-US" dirty="0"/>
              <a:t>, 022505 (2015).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3724" y="1676401"/>
            <a:ext cx="22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argon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5791200" y="1676400"/>
            <a:ext cx="228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 in solid xenon</a:t>
            </a:r>
            <a:endParaRPr lang="en-US" sz="24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172" name="Oval 171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152400" y="3397121"/>
            <a:ext cx="4343400" cy="14796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Non-radiative, e.g. crossing of potential energy curves</a:t>
            </a:r>
          </a:p>
          <a:p>
            <a:r>
              <a:rPr lang="en-US" sz="2400" dirty="0" smtClean="0"/>
              <a:t>Radiative, e.g. parity change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55386"/>
            <a:ext cx="4624065" cy="1468614"/>
            <a:chOff x="165038" y="152261"/>
            <a:chExt cx="4624065" cy="1468614"/>
          </a:xfrm>
        </p:grpSpPr>
        <p:sp>
          <p:nvSpPr>
            <p:cNvPr id="6" name="Oval 5"/>
            <p:cNvSpPr/>
            <p:nvPr/>
          </p:nvSpPr>
          <p:spPr>
            <a:xfrm>
              <a:off x="493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278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095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79499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1816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9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2898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93295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569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18016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2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59627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031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8434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2369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7152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5827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231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60548" y="811194"/>
              <a:ext cx="133742" cy="133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41816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2369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18016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06637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69041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31358" y="41331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82837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45241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07558" y="54705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11573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473890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7773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550090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31358" y="67745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707558" y="81119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9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822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2532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984936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147253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442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98732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06113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223453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075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5064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7468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8978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17806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695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41264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03668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6598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47253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806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223453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12074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74478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636795" y="93792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88274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550678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712995" y="107166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17010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79327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3210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555527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636795" y="1202062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712995" y="1335804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75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3479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99101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150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23822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18175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388643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551047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3364" y="279570"/>
              <a:ext cx="133742" cy="1337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49317" y="277414"/>
              <a:ext cx="2739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Interactions with neighboring host atoms (xenon)</a:t>
              </a:r>
              <a:endParaRPr lang="en-US" sz="2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038" y="152261"/>
              <a:ext cx="4624065" cy="14686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8467" y="2935456"/>
            <a:ext cx="45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Rate changes: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6"/>
          <a:stretch/>
        </p:blipFill>
        <p:spPr>
          <a:xfrm>
            <a:off x="4375052" y="2250291"/>
            <a:ext cx="4768948" cy="308370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75052" y="2268146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8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22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71526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33930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247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4268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8342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47726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1013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72447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4975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4058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6462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3877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6800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25952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90258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14979" y="173416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796247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6800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72447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61068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3472" y="133628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5789" y="133628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99672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1989" y="147002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66004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28321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42204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4521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85789" y="16004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1989" y="17341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53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312657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476963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29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8885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53163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1556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7884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5518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481899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64421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2237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3138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5695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558099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2041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1684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72237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77884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966505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28909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91226" y="186089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2705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05109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67426" y="199463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971441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33758" y="2125032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47641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09958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91226" y="212503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7426" y="225877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230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38922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53532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1593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878253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72606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43074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5478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67795" y="120254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419600" y="1143000"/>
            <a:ext cx="454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Matrix effects (shifts, broadening, and transition rates) can be matrix site dependent.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429000" y="59006"/>
            <a:ext cx="2397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Matrix Sites</a:t>
            </a:r>
            <a:endParaRPr lang="en-US" sz="3600" dirty="0"/>
          </a:p>
        </p:txBody>
      </p:sp>
      <p:sp>
        <p:nvSpPr>
          <p:cNvPr id="86" name="TextBox 85"/>
          <p:cNvSpPr txBox="1"/>
          <p:nvPr/>
        </p:nvSpPr>
        <p:spPr>
          <a:xfrm>
            <a:off x="2853945" y="151233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endCxn id="27" idx="5"/>
          </p:cNvCxnSpPr>
          <p:nvPr/>
        </p:nvCxnSpPr>
        <p:spPr>
          <a:xfrm flipH="1" flipV="1">
            <a:off x="2237628" y="1450438"/>
            <a:ext cx="683411" cy="2774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237628" y="1801035"/>
            <a:ext cx="639143" cy="3784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22" idx="6"/>
          </p:cNvCxnSpPr>
          <p:nvPr/>
        </p:nvCxnSpPr>
        <p:spPr>
          <a:xfrm flipH="1">
            <a:off x="1848721" y="1772130"/>
            <a:ext cx="1019780" cy="28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72" y="3952266"/>
            <a:ext cx="4572000" cy="2905734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418406" y="3429000"/>
            <a:ext cx="0" cy="7518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181600" y="3429000"/>
            <a:ext cx="0" cy="910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43600" y="3429000"/>
            <a:ext cx="0" cy="235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97787" y="2971800"/>
            <a:ext cx="545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Emission from Ba occupying different sites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2734270"/>
            <a:ext cx="608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1:  Spectroscopy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715125" cy="47701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86380"/>
            <a:ext cx="3879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Emission of Ba in Solid Xe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6519" y="2004582"/>
            <a:ext cx="252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Peaks observed at: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570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577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591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601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619 nm</a:t>
            </a:r>
          </a:p>
          <a:p>
            <a:pPr marL="342900" indent="-342900">
              <a:buAutoNum type="alphaLcParenR"/>
            </a:pPr>
            <a:r>
              <a:rPr lang="en-US" sz="2400" dirty="0" smtClean="0"/>
              <a:t>670 nm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665263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2963" y="441960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634" y="160020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2212" y="1981200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6442" y="300485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402201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41960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781925" cy="5527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5650" y="86380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Excitation Spectra of Ba Emission Peaks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043" y="1143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5465897" cy="3466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06107"/>
            <a:ext cx="443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Thermal History Dependence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413" y="642712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site populations can depend on thermal history: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76550" y="2442865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9800" y="20574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Deposits at higher temperature (50 ± 5 K) result in larger 577-nm and 591-nm.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60376"/>
            <a:ext cx="4267200" cy="23976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67400" y="51816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27897" y="5002371"/>
            <a:ext cx="2687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619-nm signal also higher w/ </a:t>
            </a:r>
            <a:r>
              <a:rPr lang="en-US" dirty="0"/>
              <a:t>50 ± 5 </a:t>
            </a:r>
            <a:r>
              <a:rPr lang="en-US" dirty="0" smtClean="0"/>
              <a:t>K deposit.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83" y="5018782"/>
            <a:ext cx="18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 of 619-nm Ba fluorescence in focused laser (discussed later):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4460376"/>
            <a:ext cx="26355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038600" y="446037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435573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11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4365810"/>
            <a:ext cx="98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Deposit at 52 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3886200"/>
            <a:ext cx="248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 observation is at 11 K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115" y="4527562"/>
            <a:ext cx="8621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sin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c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cos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and </a:t>
            </a:r>
            <a:r>
              <a:rPr lang="el-GR" sz="2400" dirty="0" smtClean="0"/>
              <a:t>δ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CP-violating phases.</a:t>
            </a:r>
          </a:p>
          <a:p>
            <a:endParaRPr lang="en-US" sz="2400" dirty="0" smtClean="0"/>
          </a:p>
          <a:p>
            <a:r>
              <a:rPr lang="en-US" sz="2400" dirty="0" smtClean="0"/>
              <a:t>With m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 &lt;&lt; p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, time-evolution is determined by mass squared differences </a:t>
            </a:r>
            <a:r>
              <a:rPr lang="el-GR" sz="2400" dirty="0" smtClean="0"/>
              <a:t>Δ</a:t>
            </a:r>
            <a:r>
              <a:rPr lang="en-US" sz="2400" dirty="0" smtClean="0"/>
              <a:t>m</a:t>
            </a:r>
            <a:r>
              <a:rPr lang="en-US" sz="2400" baseline="-25000" dirty="0"/>
              <a:t>21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m</a:t>
            </a:r>
            <a:r>
              <a:rPr lang="en-US" sz="2400" baseline="-25000" dirty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– m</a:t>
            </a:r>
            <a:r>
              <a:rPr lang="en-US" sz="2400" baseline="-25000" dirty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and </a:t>
            </a:r>
            <a:r>
              <a:rPr lang="el-GR" sz="2400" dirty="0"/>
              <a:t>Δ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.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Neutrino oscillation requires non-zero mass squared differences.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Neutrinos interact as flavor states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sz="2400" dirty="0" smtClean="0"/>
                  <a:t>Flavor basis is related to the mass basis 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400" dirty="0" smtClean="0"/>
                  <a:t> by</a:t>
                </a:r>
              </a:p>
              <a:p>
                <a:r>
                  <a:rPr lang="en-US" sz="2400" dirty="0" smtClean="0"/>
                  <a:t>PMNS matrix: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132" t="-50510" b="-44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197"/>
            <a:ext cx="4610989" cy="29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00600"/>
            <a:ext cx="3104063" cy="22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86379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Annealing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4646023"/>
            <a:ext cx="359568" cy="26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52400" y="2388751"/>
            <a:ext cx="3104063" cy="2205000"/>
            <a:chOff x="152400" y="228600"/>
            <a:chExt cx="3104063" cy="2205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28600"/>
              <a:ext cx="3104063" cy="22050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0123" y="377621"/>
              <a:ext cx="325772" cy="185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400" y="274979"/>
            <a:ext cx="3104063" cy="2205000"/>
            <a:chOff x="152400" y="2411849"/>
            <a:chExt cx="3104063" cy="22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411849"/>
              <a:ext cx="3104063" cy="22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76796" y="2538262"/>
              <a:ext cx="325772" cy="26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3124200" y="10668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1066800"/>
            <a:ext cx="0" cy="14131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200" y="3502436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23501" y="4907634"/>
            <a:ext cx="266769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1200" y="3887161"/>
            <a:ext cx="0" cy="10204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0" y="1163920"/>
            <a:ext cx="2116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564 nm laser excitation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3581400" y="5181600"/>
            <a:ext cx="5105400" cy="1371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Gain in 577-nm and 619-nm peaks after Cycle 1 (to 39 K), with modest loss in 591-nm.</a:t>
            </a:r>
          </a:p>
          <a:p>
            <a:r>
              <a:rPr lang="en-US" sz="1800" dirty="0" smtClean="0"/>
              <a:t>Loss in fluorescence after Cycle 3 (to 48 K).</a:t>
            </a:r>
          </a:p>
          <a:p>
            <a:r>
              <a:rPr lang="en-US" sz="1800" i="1" dirty="0" smtClean="0"/>
              <a:t>Overall, fluorescence is highest at 11 K.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048" y="2209800"/>
            <a:ext cx="9079952" cy="2235627"/>
            <a:chOff x="64048" y="1729663"/>
            <a:chExt cx="9079952" cy="2235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48" y="1737353"/>
              <a:ext cx="3136352" cy="22279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8000" y="1730362"/>
              <a:ext cx="3136352" cy="22279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1729663"/>
              <a:ext cx="3136352" cy="22279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71600" y="19050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905000"/>
              <a:ext cx="348731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15200" y="1905000"/>
              <a:ext cx="26062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86247" y="1447800"/>
            <a:ext cx="48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 of Ba in SXe at different moments in time: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4526" y="2015805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556.9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4057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562.6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0" y="201580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566.3 nm Laser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7" name="Content Placeholder 30"/>
          <p:cNvSpPr txBox="1">
            <a:spLocks/>
          </p:cNvSpPr>
          <p:nvPr/>
        </p:nvSpPr>
        <p:spPr>
          <a:xfrm>
            <a:off x="971790" y="5105400"/>
            <a:ext cx="81534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Rapid bleaching in 570-nm, 577-nm, 591-nm peaks.</a:t>
            </a:r>
          </a:p>
          <a:p>
            <a:r>
              <a:rPr lang="en-US" sz="2000" dirty="0" smtClean="0"/>
              <a:t>619-nm and 670-nm peaks </a:t>
            </a:r>
            <a:r>
              <a:rPr lang="en-US" sz="2000" b="1" dirty="0" smtClean="0">
                <a:solidFill>
                  <a:srgbClr val="FF0000"/>
                </a:solidFill>
              </a:rPr>
              <a:t>do not bleach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at this laser intensity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6199" y="0"/>
            <a:ext cx="447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Decay of </a:t>
            </a:r>
            <a:r>
              <a:rPr lang="en-US" sz="2000" dirty="0">
                <a:solidFill>
                  <a:srgbClr val="0070C0"/>
                </a:solidFill>
              </a:rPr>
              <a:t>F</a:t>
            </a:r>
            <a:r>
              <a:rPr lang="en-US" sz="2000" dirty="0" smtClean="0">
                <a:solidFill>
                  <a:srgbClr val="0070C0"/>
                </a:solidFill>
              </a:rPr>
              <a:t>luorescence w/ Laser Exposure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078" y="1672266"/>
            <a:ext cx="3898352" cy="2769231"/>
            <a:chOff x="64048" y="2209800"/>
            <a:chExt cx="3136352" cy="2227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" y="2209800"/>
              <a:ext cx="3136352" cy="2227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600" y="2385137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/>
          <p:cNvSpPr/>
          <p:nvPr/>
        </p:nvSpPr>
        <p:spPr>
          <a:xfrm rot="16200000">
            <a:off x="1121412" y="3952372"/>
            <a:ext cx="251286" cy="112250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069" y="4639270"/>
            <a:ext cx="369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Bleaching is an </a:t>
            </a:r>
            <a:r>
              <a:rPr lang="en-US" dirty="0"/>
              <a:t>o</a:t>
            </a:r>
            <a:r>
              <a:rPr lang="en-US" dirty="0" smtClean="0"/>
              <a:t>bstacle for observing single atoms in these matrix sites:  </a:t>
            </a:r>
            <a:r>
              <a:rPr lang="en-US" i="1" dirty="0" smtClean="0"/>
              <a:t>need more photons/atom.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108361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causes bleaching?</a:t>
            </a:r>
          </a:p>
          <a:p>
            <a:r>
              <a:rPr lang="en-US" i="1" dirty="0" smtClean="0"/>
              <a:t>Likely:</a:t>
            </a:r>
            <a:r>
              <a:rPr lang="en-US" dirty="0" smtClean="0"/>
              <a:t>  optical pumping into metastable states, as in Ba in vacuum: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r="47890"/>
          <a:stretch/>
        </p:blipFill>
        <p:spPr>
          <a:xfrm>
            <a:off x="4443190" y="2066527"/>
            <a:ext cx="4052924" cy="2244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469652" y="2006949"/>
            <a:ext cx="693148" cy="142170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40448" y="483679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Re-pumping with IR lasers may be required for continued fluorescence cycle.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82319" y="0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851139"/>
            <a:ext cx="40953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Rates in vacuum: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21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=1.2x10</a:t>
            </a:r>
            <a:r>
              <a:rPr lang="en-US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</a:t>
            </a:r>
            <a:r>
              <a:rPr lang="en-US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-1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23</a:t>
            </a:r>
            <a:r>
              <a:rPr lang="en-US" dirty="0" smtClean="0">
                <a:solidFill>
                  <a:srgbClr val="C00000"/>
                </a:solidFill>
              </a:rPr>
              <a:t>=2.5x10</a:t>
            </a:r>
            <a:r>
              <a:rPr lang="en-US" baseline="30000" dirty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24</a:t>
            </a:r>
            <a:r>
              <a:rPr lang="en-US" dirty="0" smtClean="0">
                <a:solidFill>
                  <a:srgbClr val="C00000"/>
                </a:solidFill>
              </a:rPr>
              <a:t>=1.1x10</a:t>
            </a:r>
            <a:r>
              <a:rPr lang="en-US" baseline="30000" dirty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</a:t>
            </a:r>
            <a:r>
              <a:rPr lang="en-US" baseline="30000" dirty="0" smtClean="0">
                <a:solidFill>
                  <a:srgbClr val="C00000"/>
                </a:solidFill>
              </a:rPr>
              <a:t>1          </a:t>
            </a:r>
            <a:r>
              <a:rPr lang="en-US" i="1" dirty="0" smtClean="0">
                <a:solidFill>
                  <a:srgbClr val="C00000"/>
                </a:solidFill>
              </a:rPr>
              <a:t>branching ratio 0.003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25</a:t>
            </a:r>
            <a:r>
              <a:rPr lang="en-US" dirty="0" smtClean="0">
                <a:solidFill>
                  <a:srgbClr val="C00000"/>
                </a:solidFill>
              </a:rPr>
              <a:t>=3.1x10</a:t>
            </a:r>
            <a:r>
              <a:rPr lang="en-US" baseline="30000" dirty="0">
                <a:solidFill>
                  <a:srgbClr val="C00000"/>
                </a:solidFill>
              </a:rPr>
              <a:t>3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baseline="30000" dirty="0">
                <a:solidFill>
                  <a:srgbClr val="C000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31</a:t>
            </a:r>
            <a:r>
              <a:rPr lang="en-US" dirty="0" smtClean="0">
                <a:solidFill>
                  <a:srgbClr val="FF6600"/>
                </a:solidFill>
              </a:rPr>
              <a:t>=5 </a:t>
            </a:r>
            <a:r>
              <a:rPr lang="en-US" dirty="0">
                <a:solidFill>
                  <a:srgbClr val="FF6600"/>
                </a:solidFill>
              </a:rPr>
              <a:t>s</a:t>
            </a:r>
            <a:r>
              <a:rPr lang="en-US" baseline="30000" dirty="0">
                <a:solidFill>
                  <a:srgbClr val="FF6600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41</a:t>
            </a:r>
            <a:r>
              <a:rPr lang="en-US" dirty="0" smtClean="0">
                <a:solidFill>
                  <a:srgbClr val="FF6600"/>
                </a:solidFill>
              </a:rPr>
              <a:t>=0.014 </a:t>
            </a:r>
            <a:r>
              <a:rPr lang="en-US" dirty="0">
                <a:solidFill>
                  <a:srgbClr val="FF6600"/>
                </a:solidFill>
              </a:rPr>
              <a:t>s</a:t>
            </a:r>
            <a:r>
              <a:rPr lang="en-US" baseline="30000" dirty="0">
                <a:solidFill>
                  <a:srgbClr val="FF6600"/>
                </a:solidFill>
              </a:rPr>
              <a:t>-</a:t>
            </a:r>
            <a:r>
              <a:rPr lang="en-US" i="1" baseline="30000" dirty="0" smtClean="0">
                <a:solidFill>
                  <a:srgbClr val="FF6600"/>
                </a:solidFill>
              </a:rPr>
              <a:t>1 </a:t>
            </a:r>
            <a:r>
              <a:rPr lang="en-US" i="1" dirty="0" smtClean="0">
                <a:solidFill>
                  <a:srgbClr val="FF6600"/>
                </a:solidFill>
              </a:rPr>
              <a:t> very slow metastable decay</a:t>
            </a:r>
            <a:endParaRPr lang="en-US" i="1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A</a:t>
            </a:r>
            <a:r>
              <a:rPr lang="en-US" baseline="-25000" dirty="0" smtClean="0">
                <a:solidFill>
                  <a:srgbClr val="FF6600"/>
                </a:solidFill>
              </a:rPr>
              <a:t>51</a:t>
            </a:r>
            <a:r>
              <a:rPr lang="en-US" dirty="0" smtClean="0">
                <a:solidFill>
                  <a:srgbClr val="FF6600"/>
                </a:solidFill>
              </a:rPr>
              <a:t>=0.017 s</a:t>
            </a:r>
            <a:r>
              <a:rPr lang="en-US" baseline="30000" dirty="0" smtClean="0">
                <a:solidFill>
                  <a:srgbClr val="FF6600"/>
                </a:solidFill>
              </a:rPr>
              <a:t>-1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322" y="597570"/>
            <a:ext cx="4038478" cy="2983830"/>
            <a:chOff x="32158" y="513386"/>
            <a:chExt cx="4038478" cy="2983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2158" y="513386"/>
                  <a:ext cx="4038478" cy="29838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/>
                        </a:rPr>
                        <m:t>=−</m:t>
                      </m:r>
                      <m:r>
                        <a:rPr lang="en-US" sz="1600" b="0" i="1" smtClean="0">
                          <a:latin typeface="Cambria Math"/>
                        </a:rPr>
                        <m:t>𝑊</m:t>
                      </m:r>
                      <m:r>
                        <a:rPr lang="en-US" sz="1600" b="0" i="1" baseline="-25000" smtClean="0">
                          <a:latin typeface="Cambria Math"/>
                        </a:rPr>
                        <m:t>12</m:t>
                      </m:r>
                    </m:oMath>
                  </a14:m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1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21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31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3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41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4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51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5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i="1">
                          <a:latin typeface="Cambria Math"/>
                        </a:rPr>
                        <m:t>𝑊</m:t>
                      </m:r>
                      <m:r>
                        <a:rPr lang="en-US" sz="1600" i="1" baseline="-25000">
                          <a:latin typeface="Cambria Math"/>
                        </a:rPr>
                        <m:t>12</m:t>
                      </m:r>
                    </m:oMath>
                  </a14:m>
                  <a:r>
                    <a:rPr lang="en-US" sz="1600" dirty="0"/>
                    <a:t>N</a:t>
                  </a:r>
                  <a:r>
                    <a:rPr lang="en-US" sz="1600" baseline="-25000" dirty="0"/>
                    <a:t>1</a:t>
                  </a:r>
                  <a:r>
                    <a:rPr lang="en-US" sz="1600" dirty="0"/>
                    <a:t> </a:t>
                  </a:r>
                  <a:r>
                    <a:rPr lang="en-US" sz="1600" dirty="0" smtClean="0"/>
                    <a:t>– (A</a:t>
                  </a:r>
                  <a:r>
                    <a:rPr lang="en-US" sz="1600" baseline="-25000" dirty="0" smtClean="0"/>
                    <a:t>21</a:t>
                  </a:r>
                  <a:r>
                    <a:rPr lang="en-US" sz="1600" dirty="0" smtClean="0"/>
                    <a:t> + A</a:t>
                  </a:r>
                  <a:r>
                    <a:rPr lang="en-US" sz="1600" baseline="-25000" dirty="0" smtClean="0"/>
                    <a:t>23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+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24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+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25</a:t>
                  </a:r>
                  <a:r>
                    <a:rPr lang="en-US" sz="1600" dirty="0" smtClean="0"/>
                    <a:t>) N</a:t>
                  </a:r>
                  <a:r>
                    <a:rPr lang="en-US" sz="1600" baseline="-25000" dirty="0" smtClean="0"/>
                    <a:t>2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i="1" baseline="-2500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/>
                    <a:t>A</a:t>
                  </a:r>
                  <a:r>
                    <a:rPr lang="en-US" sz="1600" baseline="-25000" dirty="0"/>
                    <a:t>23</a:t>
                  </a:r>
                  <a:r>
                    <a:rPr lang="en-US" sz="1600" dirty="0"/>
                    <a:t>N</a:t>
                  </a:r>
                  <a:r>
                    <a:rPr lang="en-US" sz="1600" baseline="-25000" dirty="0"/>
                    <a:t>2</a:t>
                  </a:r>
                  <a:r>
                    <a:rPr lang="en-US" sz="1600" dirty="0"/>
                    <a:t> 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31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3</a:t>
                  </a:r>
                </a:p>
                <a:p>
                  <a:endParaRPr lang="en-US" sz="1600" baseline="-25000" dirty="0" smtClean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24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41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4</a:t>
                  </a:r>
                </a:p>
                <a:p>
                  <a:endParaRPr lang="en-US" sz="1600" baseline="-25000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𝑑𝑁</m:t>
                          </m:r>
                          <m:r>
                            <a:rPr lang="en-US" sz="1600" b="0" i="1" baseline="-25000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 </m:t>
                      </m:r>
                    </m:oMath>
                  </a14:m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25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– </a:t>
                  </a:r>
                  <a:r>
                    <a:rPr lang="en-US" sz="1600" dirty="0" smtClean="0"/>
                    <a:t>A</a:t>
                  </a:r>
                  <a:r>
                    <a:rPr lang="en-US" sz="1600" baseline="-25000" dirty="0" smtClean="0"/>
                    <a:t>51</a:t>
                  </a:r>
                  <a:r>
                    <a:rPr lang="en-US" sz="1600" dirty="0" smtClean="0"/>
                    <a:t>N</a:t>
                  </a:r>
                  <a:r>
                    <a:rPr lang="en-US" sz="1600" baseline="-25000" dirty="0" smtClean="0"/>
                    <a:t>5</a:t>
                  </a:r>
                </a:p>
                <a:p>
                  <a:endParaRPr lang="en-US" sz="1600" baseline="-25000" dirty="0" smtClean="0"/>
                </a:p>
                <a:p>
                  <a:r>
                    <a:rPr lang="en-US" sz="1600" dirty="0"/>
                    <a:t>N</a:t>
                  </a:r>
                  <a:r>
                    <a:rPr lang="en-US" sz="1600" baseline="-25000" dirty="0"/>
                    <a:t>1</a:t>
                  </a:r>
                  <a:r>
                    <a:rPr lang="en-US" sz="1600" dirty="0"/>
                    <a:t> </a:t>
                  </a:r>
                  <a:r>
                    <a:rPr lang="en-US" sz="1600" dirty="0" smtClean="0"/>
                    <a:t>+ N</a:t>
                  </a:r>
                  <a:r>
                    <a:rPr lang="en-US" sz="1600" baseline="-25000" dirty="0" smtClean="0"/>
                    <a:t>2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3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4</a:t>
                  </a:r>
                  <a:r>
                    <a:rPr lang="en-US" sz="1600" dirty="0" smtClean="0"/>
                    <a:t> + N</a:t>
                  </a:r>
                  <a:r>
                    <a:rPr lang="en-US" sz="1600" baseline="-25000" dirty="0" smtClean="0"/>
                    <a:t>5</a:t>
                  </a:r>
                  <a:r>
                    <a:rPr lang="en-US" sz="1600" dirty="0" smtClean="0"/>
                    <a:t> = </a:t>
                  </a:r>
                  <a:r>
                    <a:rPr lang="en-US" sz="1600" dirty="0" err="1" smtClean="0"/>
                    <a:t>N</a:t>
                  </a:r>
                  <a:r>
                    <a:rPr lang="en-US" sz="1600" baseline="-25000" dirty="0" err="1" smtClean="0"/>
                    <a:t>atoms</a:t>
                  </a:r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8" y="513386"/>
                  <a:ext cx="4038478" cy="298383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679" y="1483369"/>
              <a:ext cx="1849844" cy="16426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2027208" y="3950732"/>
            <a:ext cx="3910856" cy="2924330"/>
            <a:chOff x="2654010" y="3733800"/>
            <a:chExt cx="4076246" cy="304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010" y="3733800"/>
              <a:ext cx="4076246" cy="2895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114800" y="6412468"/>
              <a:ext cx="13559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# Excitations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" y="3656901"/>
            <a:ext cx="903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 numerical solution to above equations (normalized) to 591-nm Ba fluorescence data: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" y="508703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Agreement for first ~200 excitations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71678" y="5410200"/>
            <a:ext cx="762000" cy="4572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66839" y="5486400"/>
            <a:ext cx="1104839" cy="718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00478" y="4934635"/>
            <a:ext cx="990600" cy="3626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91078" y="447553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Disagreement may be due to altered rates in SXe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88981" y="5412581"/>
            <a:ext cx="312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Still, re-pump lasers may eliminate/reduce bleaching.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5" y="4355159"/>
            <a:ext cx="3523345" cy="2502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2120" y="0"/>
            <a:ext cx="388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Re-pump Attempts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w/ Inexpensive and On-hand Lasers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3477237" cy="3027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23807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 in Vacuum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"/>
          <a:stretch/>
        </p:blipFill>
        <p:spPr>
          <a:xfrm>
            <a:off x="2438400" y="4346633"/>
            <a:ext cx="3380654" cy="2502841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077437" y="1066800"/>
            <a:ext cx="180363" cy="83820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965200"/>
            <a:ext cx="2819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Higher-level states may provide re-pump paths (in addition to direct IR transitions).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e.g., 659.7 nm used along with 1130.0 nm and 1500.0 nm for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Ba MOT in </a:t>
            </a:r>
            <a:r>
              <a:rPr lang="en-US" sz="1600" i="1" dirty="0" smtClean="0">
                <a:solidFill>
                  <a:srgbClr val="C00000"/>
                </a:solidFill>
              </a:rPr>
              <a:t>Phys. Rev. A </a:t>
            </a:r>
            <a:r>
              <a:rPr lang="en-US" sz="1600" b="1" dirty="0" smtClean="0">
                <a:solidFill>
                  <a:srgbClr val="C00000"/>
                </a:solidFill>
              </a:rPr>
              <a:t>79</a:t>
            </a:r>
            <a:r>
              <a:rPr lang="en-US" sz="1600" dirty="0" smtClean="0">
                <a:solidFill>
                  <a:srgbClr val="C00000"/>
                </a:solidFill>
              </a:rPr>
              <a:t>, 041402(R) (2009)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65" y="401819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591-nm fluorescence vs. time w/ and w/o additional lasers: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65" y="4729416"/>
            <a:ext cx="2855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Green:</a:t>
            </a:r>
            <a:r>
              <a:rPr lang="en-US" dirty="0" smtClean="0">
                <a:solidFill>
                  <a:srgbClr val="008000"/>
                </a:solidFill>
              </a:rPr>
              <a:t>  555 nm (dye)</a:t>
            </a:r>
          </a:p>
          <a:p>
            <a:r>
              <a:rPr lang="en-US" b="1" dirty="0" smtClean="0">
                <a:solidFill>
                  <a:srgbClr val="8E0000"/>
                </a:solidFill>
              </a:rPr>
              <a:t>IR:</a:t>
            </a:r>
            <a:r>
              <a:rPr lang="en-US" dirty="0" smtClean="0">
                <a:solidFill>
                  <a:srgbClr val="8E0000"/>
                </a:solidFill>
              </a:rPr>
              <a:t>  1064 nm (</a:t>
            </a:r>
            <a:r>
              <a:rPr lang="en-US" dirty="0" err="1" smtClean="0">
                <a:solidFill>
                  <a:srgbClr val="8E0000"/>
                </a:solidFill>
              </a:rPr>
              <a:t>Nd:YAG</a:t>
            </a:r>
            <a:r>
              <a:rPr lang="en-US" dirty="0" smtClean="0">
                <a:solidFill>
                  <a:srgbClr val="8E0000"/>
                </a:solidFill>
              </a:rPr>
              <a:t>)</a:t>
            </a:r>
          </a:p>
          <a:p>
            <a:r>
              <a:rPr lang="en-US" dirty="0">
                <a:solidFill>
                  <a:srgbClr val="8E0000"/>
                </a:solidFill>
              </a:rPr>
              <a:t> </a:t>
            </a:r>
            <a:r>
              <a:rPr lang="en-US" dirty="0" smtClean="0">
                <a:solidFill>
                  <a:srgbClr val="8E0000"/>
                </a:solidFill>
              </a:rPr>
              <a:t>   + 1550 nm (diode)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Red:</a:t>
            </a:r>
            <a:r>
              <a:rPr lang="en-US" dirty="0" smtClean="0">
                <a:solidFill>
                  <a:srgbClr val="FF0000"/>
                </a:solidFill>
              </a:rPr>
              <a:t>  657 nm (diode)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Blue:</a:t>
            </a:r>
            <a:r>
              <a:rPr lang="en-US" dirty="0" smtClean="0">
                <a:solidFill>
                  <a:srgbClr val="0000FF"/>
                </a:solidFill>
              </a:rPr>
              <a:t>  473 nm (dye)</a:t>
            </a:r>
          </a:p>
          <a:p>
            <a:r>
              <a:rPr lang="en-US" b="1" dirty="0" smtClean="0">
                <a:solidFill>
                  <a:srgbClr val="CC00FF"/>
                </a:solidFill>
              </a:rPr>
              <a:t>Violet:  </a:t>
            </a:r>
            <a:r>
              <a:rPr lang="en-US" dirty="0" smtClean="0">
                <a:solidFill>
                  <a:srgbClr val="CC00FF"/>
                </a:solidFill>
              </a:rPr>
              <a:t>406 nm (Kr ion laser)</a:t>
            </a:r>
            <a:endParaRPr lang="en-US" dirty="0">
              <a:solidFill>
                <a:srgbClr val="CC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6200" y="4572000"/>
            <a:ext cx="381000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86600" y="4572000"/>
            <a:ext cx="295727" cy="15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43700" y="3911247"/>
            <a:ext cx="23622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 positive effect from these additional lasers (only </a:t>
            </a:r>
            <a:r>
              <a:rPr lang="en-US" sz="1600" i="1" dirty="0" smtClean="0"/>
              <a:t>increased </a:t>
            </a:r>
            <a:r>
              <a:rPr lang="en-US" sz="1600" dirty="0" smtClean="0"/>
              <a:t>bleaching)</a:t>
            </a:r>
            <a:endParaRPr lang="en-US" sz="16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049" y="0"/>
            <a:ext cx="39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Bleaching of 619-nm Peak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86" y="1529751"/>
            <a:ext cx="3557812" cy="34505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4556" y="1187683"/>
            <a:ext cx="486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fluorescence counts from a focused laser: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36912" y="4405144"/>
            <a:ext cx="375042" cy="3750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3398" y="4005778"/>
            <a:ext cx="25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Much higher excitation rate due to focused laser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395" y="4786144"/>
            <a:ext cx="1300933" cy="3543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Excitations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52578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Though some bleaching is observed with the higher 0.61 mW laser power, </a:t>
            </a:r>
            <a:r>
              <a:rPr lang="en-US" dirty="0" smtClean="0">
                <a:solidFill>
                  <a:srgbClr val="C00000"/>
                </a:solidFill>
              </a:rPr>
              <a:t>the long-lasting 619-nm fluorescence is intriguing for single-atom detection w/o the need for re-pump lasers…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280" y="0"/>
            <a:ext cx="551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Blue Excitation:  Candidate Ba</a:t>
            </a:r>
            <a:r>
              <a:rPr lang="en-US" sz="2800" baseline="30000" dirty="0" smtClean="0">
                <a:solidFill>
                  <a:srgbClr val="0070C0"/>
                </a:solidFill>
              </a:rPr>
              <a:t>+</a:t>
            </a:r>
            <a:r>
              <a:rPr lang="en-US" sz="2800" dirty="0" smtClean="0">
                <a:solidFill>
                  <a:srgbClr val="0070C0"/>
                </a:solidFill>
              </a:rPr>
              <a:t> Lines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11710"/>
          <a:stretch/>
        </p:blipFill>
        <p:spPr>
          <a:xfrm>
            <a:off x="702577" y="1933899"/>
            <a:ext cx="3458635" cy="225851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62943" y="1066800"/>
            <a:ext cx="3751058" cy="2488035"/>
            <a:chOff x="609600" y="788564"/>
            <a:chExt cx="3751058" cy="24880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609600" y="788564"/>
              <a:ext cx="3751058" cy="24880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19200" y="1207081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733" y="22860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3896" y="2190690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3288" y="196209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7484" y="14155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1644242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f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4690" y="533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of Ba</a:t>
            </a:r>
            <a:r>
              <a:rPr lang="en-US" baseline="30000" dirty="0" smtClean="0"/>
              <a:t>+</a:t>
            </a:r>
            <a:r>
              <a:rPr lang="en-US" dirty="0" smtClean="0"/>
              <a:t> deposit w/ 468.25-nm excitation: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569600"/>
            <a:ext cx="44958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Similarity between excitation spectra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532 nm </a:t>
            </a:r>
            <a:r>
              <a:rPr lang="en-US" dirty="0"/>
              <a:t>line and 635 nm line suggests they are related, and could be fluorescence of P</a:t>
            </a:r>
            <a:r>
              <a:rPr lang="en-US" dirty="0">
                <a:sym typeface="Wingdings" panose="05000000000000000000" pitchFamily="2" charset="2"/>
              </a:rPr>
              <a:t>S and PD, respectively, for Ba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90600" y="169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1538472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</a:t>
            </a:r>
            <a:r>
              <a:rPr lang="en-US" baseline="30000" dirty="0" smtClean="0"/>
              <a:t>+</a:t>
            </a:r>
            <a:r>
              <a:rPr lang="en-US" dirty="0" smtClean="0"/>
              <a:t> in vacuum: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875402" y="3964800"/>
            <a:ext cx="4191000" cy="2664600"/>
            <a:chOff x="4875402" y="3554836"/>
            <a:chExt cx="4191000" cy="26646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2943" y="3554836"/>
              <a:ext cx="3751059" cy="2664600"/>
              <a:chOff x="5316741" y="3554836"/>
              <a:chExt cx="3751059" cy="266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41" y="3554836"/>
                <a:ext cx="3751059" cy="26646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910906" y="3755395"/>
                <a:ext cx="323533" cy="241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953857" y="3876181"/>
              <a:ext cx="1893346" cy="144380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6" idx="2"/>
            </p:cNvCxnSpPr>
            <p:nvPr/>
          </p:nvCxnSpPr>
          <p:spPr>
            <a:xfrm flipV="1">
              <a:off x="4875402" y="4598083"/>
              <a:ext cx="1078455" cy="20251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678154" y="3644202"/>
              <a:ext cx="3882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(a)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(b)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(c)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(d)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(e)</a:t>
              </a:r>
            </a:p>
            <a:p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(f)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90562" y="3623143"/>
            <a:ext cx="36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Excitation spectra for emission peaks: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35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734270"/>
            <a:ext cx="4574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Part 2:  Imaging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91272"/>
            <a:ext cx="438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Band-pass Filters for Imaging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8400" y="791086"/>
            <a:ext cx="4267200" cy="4161913"/>
            <a:chOff x="2438400" y="791086"/>
            <a:chExt cx="4267200" cy="4161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791086"/>
              <a:ext cx="4267200" cy="416191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05200" y="1216152"/>
              <a:ext cx="1219200" cy="3319272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0680" y="1216152"/>
              <a:ext cx="685800" cy="331927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114800" y="4267200"/>
            <a:ext cx="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7084" y="5614182"/>
            <a:ext cx="3915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586-nm band-pass</a:t>
            </a:r>
          </a:p>
          <a:p>
            <a:pPr algn="ctr"/>
            <a:r>
              <a:rPr lang="en-US" dirty="0" smtClean="0"/>
              <a:t>For 577-nm and 591-nm peaks together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83580" y="4267200"/>
            <a:ext cx="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4517" y="5183945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620-nm band-pass</a:t>
            </a:r>
          </a:p>
          <a:p>
            <a:r>
              <a:rPr lang="en-US" dirty="0" smtClean="0"/>
              <a:t>For 619-nm peak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391848" cy="2387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4508"/>
            <a:ext cx="3657599" cy="29962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2394" y="44503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6266"/>
            <a:ext cx="659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mixing measurements given Normal (Inverted) Hierarchy: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37286" y="3185643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Mass Hierarchy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616180" y="4964434"/>
            <a:ext cx="2895420" cy="1922543"/>
            <a:chOff x="4056111" y="4962945"/>
            <a:chExt cx="2895420" cy="19225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b="7379"/>
            <a:stretch/>
          </p:blipFill>
          <p:spPr>
            <a:xfrm>
              <a:off x="4364969" y="4962945"/>
              <a:ext cx="2586562" cy="16716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57007" y="651615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992952" y="560779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μ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sp>
        <p:nvSpPr>
          <p:cNvPr id="35" name="Down Arrow 34"/>
          <p:cNvSpPr/>
          <p:nvPr/>
        </p:nvSpPr>
        <p:spPr>
          <a:xfrm>
            <a:off x="4862678" y="4521917"/>
            <a:ext cx="161814" cy="52361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37678" y="461444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vibrations</a:t>
            </a:r>
            <a:endParaRPr lang="en-US" sz="1600" i="1" dirty="0"/>
          </a:p>
        </p:txBody>
      </p:sp>
      <p:sp>
        <p:nvSpPr>
          <p:cNvPr id="23" name="Rectangle 22"/>
          <p:cNvSpPr/>
          <p:nvPr/>
        </p:nvSpPr>
        <p:spPr>
          <a:xfrm>
            <a:off x="1447800" y="2802270"/>
            <a:ext cx="5954043" cy="449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81325" y="76200"/>
            <a:ext cx="596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Calculating # Ba atoms in focused laser region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674" y="2728169"/>
            <a:ext cx="575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#atoms  ≤  #ions  =  </a:t>
            </a:r>
            <a:r>
              <a:rPr lang="en-US" sz="2800" dirty="0" smtClean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charge/(1.6×10</a:t>
            </a:r>
            <a:r>
              <a:rPr lang="en-US" baseline="30000" dirty="0" smtClean="0">
                <a:solidFill>
                  <a:srgbClr val="FF0000"/>
                </a:solidFill>
              </a:rPr>
              <a:t>-19</a:t>
            </a:r>
            <a:r>
              <a:rPr lang="en-US" dirty="0" smtClean="0">
                <a:solidFill>
                  <a:srgbClr val="FF0000"/>
                </a:solidFill>
              </a:rPr>
              <a:t> C)</a:t>
            </a:r>
            <a:r>
              <a:rPr lang="en-US" sz="2800" dirty="0" smtClean="0">
                <a:solidFill>
                  <a:srgbClr val="FF0000"/>
                </a:solidFill>
              </a:rPr>
              <a:t>]</a:t>
            </a:r>
            <a:r>
              <a:rPr lang="en-US" dirty="0" smtClean="0">
                <a:solidFill>
                  <a:srgbClr val="FF0000"/>
                </a:solidFill>
              </a:rPr>
              <a:t>/m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× </a:t>
            </a:r>
            <a:r>
              <a:rPr lang="en-US" dirty="0" smtClean="0">
                <a:solidFill>
                  <a:srgbClr val="0000FF"/>
                </a:solidFill>
              </a:rPr>
              <a:t>Laser Area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7189" y="2272648"/>
            <a:ext cx="0" cy="6614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5" y="162631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Due to unknown neutralization 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984" y="2445090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Per pulse of ion beam: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70917" y="1505788"/>
            <a:ext cx="211470" cy="2381494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3890" y="1626317"/>
            <a:ext cx="21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calibrated Faraday signal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1620" y="572120"/>
            <a:ext cx="1855022" cy="2057636"/>
            <a:chOff x="2362200" y="572120"/>
            <a:chExt cx="1855022" cy="20576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838701"/>
              <a:ext cx="1855022" cy="1791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59574" y="572120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Ba</a:t>
              </a:r>
              <a:r>
                <a:rPr lang="en-US" sz="1600" baseline="30000" dirty="0" smtClean="0"/>
                <a:t>+</a:t>
              </a:r>
              <a:r>
                <a:rPr lang="en-US" sz="1600" dirty="0" smtClean="0"/>
                <a:t> ion pulses:</a:t>
              </a:r>
              <a:endParaRPr lang="en-US" sz="1600" dirty="0"/>
            </a:p>
          </p:txBody>
        </p:sp>
      </p:grpSp>
      <p:sp>
        <p:nvSpPr>
          <p:cNvPr id="17" name="Left Brace 16"/>
          <p:cNvSpPr/>
          <p:nvPr/>
        </p:nvSpPr>
        <p:spPr>
          <a:xfrm rot="16200000">
            <a:off x="6487774" y="2830171"/>
            <a:ext cx="211470" cy="986188"/>
          </a:xfrm>
          <a:prstGeom prst="leftBrac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30903" r="34295" b="28176"/>
          <a:stretch/>
        </p:blipFill>
        <p:spPr>
          <a:xfrm>
            <a:off x="4562237" y="3733800"/>
            <a:ext cx="762699" cy="7717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6009" y="3788875"/>
            <a:ext cx="292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laser spot of radii w</a:t>
            </a:r>
            <a:r>
              <a:rPr lang="en-US" baseline="-25000" dirty="0" smtClean="0"/>
              <a:t>x</a:t>
            </a:r>
            <a:r>
              <a:rPr lang="en-US" dirty="0" smtClean="0"/>
              <a:t> × w</a:t>
            </a:r>
            <a:r>
              <a:rPr lang="en-US" baseline="-25000" dirty="0" smtClean="0"/>
              <a:t>y</a:t>
            </a:r>
            <a:r>
              <a:rPr lang="en-US" dirty="0" smtClean="0"/>
              <a:t> = 2.06</a:t>
            </a:r>
            <a:r>
              <a:rPr lang="el-GR" dirty="0" smtClean="0"/>
              <a:t>μ</a:t>
            </a:r>
            <a:r>
              <a:rPr lang="en-US" dirty="0" smtClean="0"/>
              <a:t>m × 2.66</a:t>
            </a:r>
            <a:r>
              <a:rPr lang="el-GR" dirty="0"/>
              <a:t> μ</a:t>
            </a:r>
            <a:r>
              <a:rPr lang="en-US" dirty="0" smtClean="0"/>
              <a:t>m: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73157" y="1447800"/>
            <a:ext cx="2337243" cy="10957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1174" y="5332287"/>
            <a:ext cx="21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Laser spot size overlain on cryostat vibration data: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96541" y="3988475"/>
            <a:ext cx="3671259" cy="2031325"/>
            <a:chOff x="5396541" y="3549134"/>
            <a:chExt cx="3671259" cy="2031325"/>
          </a:xfrm>
        </p:grpSpPr>
        <p:grpSp>
          <p:nvGrpSpPr>
            <p:cNvPr id="41" name="Group 40"/>
            <p:cNvGrpSpPr/>
            <p:nvPr/>
          </p:nvGrpSpPr>
          <p:grpSpPr>
            <a:xfrm>
              <a:off x="5396541" y="3549134"/>
              <a:ext cx="3671259" cy="2031325"/>
              <a:chOff x="5396541" y="3549134"/>
              <a:chExt cx="3671259" cy="203132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396541" y="3549134"/>
                <a:ext cx="36712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definitions for number of atoms:</a:t>
                </a:r>
              </a:p>
              <a:p>
                <a:pPr marL="342900" indent="-342900">
                  <a:buAutoNum type="arabicParenR"/>
                </a:pPr>
                <a:r>
                  <a:rPr lang="en-US" dirty="0" smtClean="0"/>
                  <a:t>Those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instantaneously illuminated </a:t>
                </a:r>
                <a:r>
                  <a:rPr lang="en-US" dirty="0" smtClean="0"/>
                  <a:t>by laser spot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8.6 </a:t>
                </a:r>
                <a:r>
                  <a:rPr lang="el-GR" dirty="0"/>
                  <a:t>μ</a:t>
                </a:r>
                <a:r>
                  <a:rPr lang="en-US" dirty="0" smtClean="0"/>
                  <a:t>m</a:t>
                </a:r>
                <a:r>
                  <a:rPr lang="en-US" baseline="30000" dirty="0" smtClean="0"/>
                  <a:t>2</a:t>
                </a:r>
              </a:p>
              <a:p>
                <a:pPr marL="342900" indent="-342900">
                  <a:buAutoNum type="arabicParenR"/>
                </a:pPr>
                <a:r>
                  <a:rPr lang="en-US" i="1" dirty="0" smtClean="0">
                    <a:solidFill>
                      <a:srgbClr val="C00000"/>
                    </a:solidFill>
                  </a:rPr>
                  <a:t>Total illuminated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over vibrations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40 </a:t>
                </a:r>
                <a:r>
                  <a:rPr lang="el-GR" dirty="0"/>
                  <a:t>μ</a:t>
                </a:r>
                <a:r>
                  <a:rPr lang="en-US" dirty="0"/>
                  <a:t>m</a:t>
                </a:r>
                <a:r>
                  <a:rPr lang="en-US" baseline="30000" dirty="0"/>
                  <a:t>2</a:t>
                </a:r>
              </a:p>
              <a:p>
                <a:pPr marL="342900" indent="-342900">
                  <a:buAutoNum type="arabicParenR"/>
                </a:pP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18982" y="4355068"/>
                <a:ext cx="372218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2)</a:t>
                </a:r>
              </a:p>
              <a:p>
                <a:endParaRPr lang="en-US" dirty="0"/>
              </a:p>
            </p:txBody>
          </p:sp>
        </p:grpSp>
        <p:sp>
          <p:nvSpPr>
            <p:cNvPr id="42" name="Right Arrow 41"/>
            <p:cNvSpPr/>
            <p:nvPr/>
          </p:nvSpPr>
          <p:spPr>
            <a:xfrm>
              <a:off x="6479209" y="4514713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6479209" y="5045529"/>
              <a:ext cx="228600" cy="1088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7200" y="3505200"/>
            <a:ext cx="86868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57801" y="41910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195702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207532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217473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207532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217473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207533"/>
            <a:ext cx="1440517" cy="1394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88" y="838201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838200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838200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838201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838461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119385" y="3733800"/>
            <a:ext cx="4719815" cy="2392363"/>
          </a:xfrm>
        </p:spPr>
        <p:txBody>
          <a:bodyPr>
            <a:normAutofit/>
          </a:bodyPr>
          <a:lstStyle/>
          <a:p>
            <a:r>
              <a:rPr lang="en-US" sz="2000" dirty="0"/>
              <a:t>Hole-bleaching occurs rapidly at high laser intensity.</a:t>
            </a:r>
          </a:p>
          <a:p>
            <a:r>
              <a:rPr lang="en-US" sz="2000" dirty="0" smtClean="0"/>
              <a:t>Need to use low laser power to image only atoms within focused laser region.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152400" y="33528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26670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094" y="49237"/>
            <a:ext cx="834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Imaging 591-nm Fluorescence w/ Focused Laser, ~1 </a:t>
            </a:r>
            <a:r>
              <a:rPr lang="en-US" sz="2800" dirty="0" err="1" smtClean="0">
                <a:solidFill>
                  <a:srgbClr val="0070C0"/>
                </a:solidFill>
              </a:rPr>
              <a:t>mW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224" y="49237"/>
            <a:ext cx="6401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577-nm and 591-nm Fluorescence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w/ Focused Laser, </a:t>
            </a:r>
            <a:r>
              <a:rPr lang="en-US" sz="2800" b="1" dirty="0" smtClean="0">
                <a:solidFill>
                  <a:srgbClr val="0070C0"/>
                </a:solidFill>
              </a:rPr>
              <a:t>0.03 µW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701" y="3276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3332" y="1219200"/>
            <a:ext cx="3546268" cy="4490342"/>
            <a:chOff x="873332" y="1529458"/>
            <a:chExt cx="3546268" cy="4490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332" y="1529458"/>
              <a:ext cx="3546268" cy="44903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86000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91564" y="1221596"/>
            <a:ext cx="3546268" cy="4485549"/>
            <a:chOff x="4991564" y="1531854"/>
            <a:chExt cx="3546268" cy="44855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64" y="1531854"/>
              <a:ext cx="3546268" cy="4485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449411" y="1710793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Frame 3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14691" y="1114462"/>
            <a:ext cx="191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≤ 2700 Ba atoms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1905000" y="5943600"/>
            <a:ext cx="5779489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Only slight bleaching at this intensity in 100-s </a:t>
            </a:r>
            <a:r>
              <a:rPr lang="en-US" sz="1800" dirty="0" smtClean="0"/>
              <a:t>exposures</a:t>
            </a:r>
          </a:p>
          <a:p>
            <a:r>
              <a:rPr lang="en-US" sz="1800" dirty="0"/>
              <a:t>Backgrounds are negligible at this intensity</a:t>
            </a:r>
          </a:p>
          <a:p>
            <a:endParaRPr lang="en-US" sz="18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/>
          <a:stretch/>
        </p:blipFill>
        <p:spPr>
          <a:xfrm>
            <a:off x="3344815" y="1647723"/>
            <a:ext cx="2601315" cy="4905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6394" y="572457"/>
            <a:ext cx="581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Backgrounds become important at high laser intensity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0524" y="3276601"/>
            <a:ext cx="16149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1"/>
          <p:cNvSpPr txBox="1">
            <a:spLocks/>
          </p:cNvSpPr>
          <p:nvPr/>
        </p:nvSpPr>
        <p:spPr>
          <a:xfrm>
            <a:off x="457200" y="5139448"/>
            <a:ext cx="2721425" cy="1185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Minimized by high-purity windows</a:t>
            </a:r>
          </a:p>
          <a:p>
            <a:r>
              <a:rPr lang="en-US" sz="1800" dirty="0" smtClean="0"/>
              <a:t>Only low tail is passed by filter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4892" y="2185132"/>
            <a:ext cx="2785632" cy="1978800"/>
            <a:chOff x="6129768" y="2438400"/>
            <a:chExt cx="2785632" cy="197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68" y="2438400"/>
              <a:ext cx="2785632" cy="19788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15200" y="2620861"/>
              <a:ext cx="2357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4609" y="2274333"/>
            <a:ext cx="3065070" cy="2348132"/>
            <a:chOff x="7868417" y="-32377"/>
            <a:chExt cx="3065070" cy="2348132"/>
          </a:xfrm>
        </p:grpSpPr>
        <p:sp>
          <p:nvSpPr>
            <p:cNvPr id="17" name="TextBox 16"/>
            <p:cNvSpPr txBox="1"/>
            <p:nvPr/>
          </p:nvSpPr>
          <p:spPr>
            <a:xfrm>
              <a:off x="7868417" y="-32377"/>
              <a:ext cx="3065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Surface Background Spectrum: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904657" y="336955"/>
              <a:ext cx="2785632" cy="1978800"/>
              <a:chOff x="304800" y="2438400"/>
              <a:chExt cx="2785632" cy="19788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2785632" cy="19788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466257" y="2590800"/>
                <a:ext cx="256305" cy="1999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Arrow Connector 7"/>
          <p:cNvCxnSpPr/>
          <p:nvPr/>
        </p:nvCxnSpPr>
        <p:spPr>
          <a:xfrm>
            <a:off x="4687323" y="2508250"/>
            <a:ext cx="1363526" cy="4877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76800" y="4267472"/>
            <a:ext cx="1214077" cy="9903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386" y="3201382"/>
            <a:ext cx="0" cy="103875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8324" y="4191001"/>
            <a:ext cx="259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Broad and sharp emission from Cr</a:t>
            </a:r>
            <a:r>
              <a:rPr lang="en-US" i="1" baseline="30000" dirty="0" smtClean="0"/>
              <a:t>3+</a:t>
            </a:r>
            <a:r>
              <a:rPr lang="en-US" i="1" dirty="0" smtClean="0"/>
              <a:t> impurities in sapphire window</a:t>
            </a:r>
            <a:endParaRPr lang="en-US" i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63724" y="3434394"/>
            <a:ext cx="0" cy="8057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184" y="1905001"/>
            <a:ext cx="290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Sapphire Emission Spectrum: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</a:t>
            </a:r>
            <a:r>
              <a:rPr lang="en-US" sz="2800" dirty="0" smtClean="0">
                <a:solidFill>
                  <a:srgbClr val="0070C0"/>
                </a:solidFill>
              </a:rPr>
              <a:t>619-nm Fluorescence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38199" y="2331721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5105" y="2793860"/>
            <a:ext cx="457201" cy="15270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41982" y="2286217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1148" y="2743201"/>
            <a:ext cx="103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Band-pass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F</a:t>
            </a:r>
            <a:r>
              <a:rPr lang="en-US" sz="1600" dirty="0" smtClean="0">
                <a:solidFill>
                  <a:srgbClr val="C00000"/>
                </a:solidFill>
              </a:rPr>
              <a:t>ilter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8" name="Content Placeholder 21"/>
          <p:cNvSpPr txBox="1">
            <a:spLocks/>
          </p:cNvSpPr>
          <p:nvPr/>
        </p:nvSpPr>
        <p:spPr>
          <a:xfrm>
            <a:off x="6023697" y="4765332"/>
            <a:ext cx="3055982" cy="1025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Dominant background</a:t>
            </a:r>
          </a:p>
          <a:p>
            <a:r>
              <a:rPr lang="en-US" sz="1800" dirty="0" smtClean="0"/>
              <a:t>Bleaches with laser exposure – can be reduced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3237450" y="939621"/>
            <a:ext cx="256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Image w/ 620-nm</a:t>
            </a:r>
          </a:p>
          <a:p>
            <a:pPr algn="ctr"/>
            <a:r>
              <a:rPr lang="en-US" i="1" dirty="0" smtClean="0"/>
              <a:t>band-pass filter:</a:t>
            </a:r>
            <a:endParaRPr lang="en-US" i="1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0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8131" y="10180"/>
            <a:ext cx="5514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Bleaching of the Surface Background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09600"/>
            <a:ext cx="3207721" cy="312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1706140"/>
            <a:ext cx="321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background counts during pre-bleaching process: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5279801" y="3886200"/>
            <a:ext cx="1337559" cy="28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>
          <a:xfrm>
            <a:off x="3177531" y="3886200"/>
            <a:ext cx="1337559" cy="2829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755801" y="1295400"/>
            <a:ext cx="1" cy="25908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</p:cNvCxnSpPr>
          <p:nvPr/>
        </p:nvCxnSpPr>
        <p:spPr>
          <a:xfrm flipH="1" flipV="1">
            <a:off x="5948580" y="2895600"/>
            <a:ext cx="1" cy="9906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5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</a:t>
            </a:r>
            <a:r>
              <a:rPr lang="en-US" sz="2800" dirty="0" smtClean="0">
                <a:solidFill>
                  <a:srgbClr val="0070C0"/>
                </a:solidFill>
              </a:rPr>
              <a:t>619-nm Fluorescence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Ba+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9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</a:t>
            </a:r>
            <a:r>
              <a:rPr lang="en-US" sz="2800" dirty="0" smtClean="0">
                <a:solidFill>
                  <a:srgbClr val="0070C0"/>
                </a:solidFill>
              </a:rPr>
              <a:t>619-nm Fluorescence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4371"/>
            <a:ext cx="7848600" cy="3859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Ba+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8404" y="5791200"/>
            <a:ext cx="334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Ba signal is clear over background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</a:t>
            </a:r>
            <a:r>
              <a:rPr lang="en-US" sz="2800" dirty="0" smtClean="0">
                <a:solidFill>
                  <a:srgbClr val="0070C0"/>
                </a:solidFill>
              </a:rPr>
              <a:t>619-nm Fluorescence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1" y="1600200"/>
            <a:ext cx="7848600" cy="3867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711" y="7438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Xe-only deposits are observed in between Ba+ deposits to monitor surface background: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6832" y="579120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Single-atom signal is distinguishable by eye!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5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4"/>
          <a:stretch/>
        </p:blipFill>
        <p:spPr>
          <a:xfrm>
            <a:off x="76200" y="1261667"/>
            <a:ext cx="5057862" cy="5596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</a:t>
            </a:r>
            <a:r>
              <a:rPr lang="en-US" sz="2800" dirty="0" smtClean="0">
                <a:solidFill>
                  <a:srgbClr val="0070C0"/>
                </a:solidFill>
              </a:rPr>
              <a:t>619-nm Fluorescence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8720" y="685800"/>
            <a:ext cx="58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619-nm signal vs. ions in laser for two different experiments: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14600" y="1221600"/>
            <a:ext cx="3129424" cy="3045600"/>
            <a:chOff x="2514600" y="1069200"/>
            <a:chExt cx="3129424" cy="304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069200"/>
              <a:ext cx="3129424" cy="3045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124200" y="1261667"/>
              <a:ext cx="251073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67824" y="1221600"/>
            <a:ext cx="3129424" cy="3045600"/>
            <a:chOff x="5567824" y="1069200"/>
            <a:chExt cx="3129424" cy="30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824" y="1069200"/>
              <a:ext cx="3129424" cy="3045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72200" y="1261667"/>
              <a:ext cx="228600" cy="26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50364" y="1030069"/>
            <a:ext cx="216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8.6 </a:t>
            </a:r>
            <a:r>
              <a:rPr lang="el-GR" dirty="0" smtClean="0">
                <a:solidFill>
                  <a:srgbClr val="C00000"/>
                </a:solidFill>
              </a:rPr>
              <a:t>μ</a:t>
            </a:r>
            <a:r>
              <a:rPr lang="en-US" dirty="0" smtClean="0">
                <a:solidFill>
                  <a:srgbClr val="C00000"/>
                </a:solidFill>
              </a:rPr>
              <a:t>m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Laser Region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60-s Exposures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5482" y="1030069"/>
            <a:ext cx="210262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39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 Laser Region</a:t>
            </a:r>
          </a:p>
          <a:p>
            <a:r>
              <a:rPr lang="en-US" dirty="0" smtClean="0"/>
              <a:t>3-s Exposures</a:t>
            </a:r>
            <a:endParaRPr lang="en-US" dirty="0"/>
          </a:p>
        </p:txBody>
      </p:sp>
      <p:sp>
        <p:nvSpPr>
          <p:cNvPr id="15" name="Content Placeholder 21"/>
          <p:cNvSpPr txBox="1">
            <a:spLocks/>
          </p:cNvSpPr>
          <p:nvPr/>
        </p:nvSpPr>
        <p:spPr>
          <a:xfrm>
            <a:off x="5134062" y="4643902"/>
            <a:ext cx="3933738" cy="16806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1500 ± 160 counts/mW from single atoms w/ </a:t>
            </a:r>
            <a:r>
              <a:rPr lang="en-US" sz="1800" dirty="0"/>
              <a:t>8.6 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laser region, 60-s exposures</a:t>
            </a:r>
          </a:p>
          <a:p>
            <a:r>
              <a:rPr lang="en-US" sz="1800" dirty="0" smtClean="0"/>
              <a:t>Linear relationship rules out Ba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molecule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17" name="Oval 16"/>
          <p:cNvSpPr/>
          <p:nvPr/>
        </p:nvSpPr>
        <p:spPr>
          <a:xfrm>
            <a:off x="3063240" y="370332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56432" y="3352800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16936" y="3849624"/>
            <a:ext cx="73152" cy="7315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81601" y="3338001"/>
            <a:ext cx="175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Images of blue points are shown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2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r="1"/>
          <a:stretch/>
        </p:blipFill>
        <p:spPr>
          <a:xfrm>
            <a:off x="1837376" y="930587"/>
            <a:ext cx="5468870" cy="269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35" y="4114800"/>
            <a:ext cx="4419600" cy="1751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55" y="49237"/>
            <a:ext cx="455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Imaging </a:t>
            </a:r>
            <a:r>
              <a:rPr lang="en-US" sz="2800" dirty="0" smtClean="0">
                <a:solidFill>
                  <a:srgbClr val="0070C0"/>
                </a:solidFill>
              </a:rPr>
              <a:t>619-nm Fluorescence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7601" y="533400"/>
            <a:ext cx="616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 Ba signal after sample evaporation and re-deposit of Xe-only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00800" y="838200"/>
            <a:ext cx="0" cy="3971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925" y="3733800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Even in large Ba deposits: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8191" y="6172200"/>
            <a:ext cx="5538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Very important result for a Ba tagging cold probe in nEXO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3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1" y="-8930"/>
            <a:ext cx="269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Much yet to learn…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6" y="3154849"/>
            <a:ext cx="2065317" cy="2945615"/>
          </a:xfrm>
          <a:prstGeom prst="rect">
            <a:avLst/>
          </a:prstGeom>
          <a:ln w="317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6201" y="45926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the fundamental nature of neutrinos?                                                                        (How is their mass generated, and why is it so small?  Are they Majorana or Dirac particles?)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absolute mass scale of the neutrinos?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 they violate CP and/or Lepton Number conservation?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95" y="2207734"/>
            <a:ext cx="797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method:  </a:t>
            </a:r>
            <a:r>
              <a:rPr lang="en-US" sz="2400" b="1" i="1" dirty="0" smtClean="0">
                <a:solidFill>
                  <a:srgbClr val="C00000"/>
                </a:solidFill>
              </a:rPr>
              <a:t>search for Neutrinoless Double Beta Decay </a:t>
            </a:r>
            <a:r>
              <a:rPr lang="en-US" sz="2400" b="1" dirty="0" smtClean="0">
                <a:solidFill>
                  <a:srgbClr val="C00000"/>
                </a:solidFill>
              </a:rPr>
              <a:t>(0</a:t>
            </a:r>
            <a:r>
              <a:rPr lang="el-GR" sz="2400" b="1" dirty="0" smtClean="0">
                <a:solidFill>
                  <a:srgbClr val="C00000"/>
                </a:solidFill>
              </a:rPr>
              <a:t>νββ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992" y="2878284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 of this decay would: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prove that neutrinos are Majorana fermions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 absolute neutrino mass in the form of effective electron-neutrino mass: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𝑒𝑖</m:t>
                        </m:r>
                        <m:r>
                          <a:rPr lang="en-US" b="0" i="1" baseline="30000" smtClean="0">
                            <a:latin typeface="Cambria Math"/>
                          </a:rPr>
                          <m:t>2 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blipFill rotWithShape="1">
                <a:blip r:embed="rId4"/>
                <a:stretch>
                  <a:fillRect l="-2118" t="-119672" r="-471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76" r="-57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4521" y="49237"/>
            <a:ext cx="601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Next Step:  Scanned Images of Ba atoms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2357"/>
            <a:ext cx="3377565" cy="1910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1540872"/>
            <a:ext cx="360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Scan laser by scanning focusing lens: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029200" y="2431192"/>
            <a:ext cx="3489044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21835" y="1669192"/>
            <a:ext cx="290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Each camera exposure is for a position in a grid: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0" y="3392763"/>
            <a:ext cx="2265688" cy="22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91000"/>
            <a:ext cx="2265688" cy="22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921" y="4343400"/>
            <a:ext cx="2265688" cy="22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9" y="4191000"/>
            <a:ext cx="2265688" cy="22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73" y="4038600"/>
            <a:ext cx="2265688" cy="22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30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</a:t>
            </a:r>
            <a:r>
              <a:rPr lang="en-US" dirty="0" smtClean="0">
                <a:solidFill>
                  <a:srgbClr val="0000CC"/>
                </a:solidFill>
              </a:rPr>
              <a:t>onclusions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Spec </a:t>
            </a:r>
          </a:p>
          <a:p>
            <a:r>
              <a:rPr lang="en-US" dirty="0" smtClean="0"/>
              <a:t>Summarized </a:t>
            </a:r>
            <a:r>
              <a:rPr lang="en-US" dirty="0" smtClean="0"/>
              <a:t>study of neutrinos by neutrinoless double beta decay in EXO</a:t>
            </a:r>
          </a:p>
          <a:p>
            <a:r>
              <a:rPr lang="en-US" dirty="0" smtClean="0"/>
              <a:t>um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103163" cy="2305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00" y="3200400"/>
            <a:ext cx="4043325" cy="2872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5697"/>
            <a:ext cx="4043325" cy="287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981200"/>
            <a:ext cx="56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9.9 events in 2 sigma is consistent w/ null at 1.2 sigma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76799" cy="335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906011"/>
            <a:ext cx="30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Backgrounds vs. Temperature: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8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337957" cy="286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43" y="1987492"/>
            <a:ext cx="4337957" cy="286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833" y="1059809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Cryostat Vibrations: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" y="1848615"/>
            <a:ext cx="1592363" cy="2271075"/>
          </a:xfrm>
          <a:prstGeom prst="rect">
            <a:avLst/>
          </a:prstGeom>
          <a:ln w="31750">
            <a:solidFill>
              <a:srgbClr val="0000C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9" y="1848615"/>
            <a:ext cx="1583714" cy="2258739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453" y="23664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FCC"/>
                </a:solidFill>
              </a:rPr>
              <a:t>EXO-200</a:t>
            </a:r>
            <a:endParaRPr lang="en-US" sz="4000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~200-kg.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EXO-200 Time Projection Chamber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250304</TotalTime>
  <Words>2819</Words>
  <Application>Microsoft Office PowerPoint</Application>
  <PresentationFormat>On-screen Show (4:3)</PresentationFormat>
  <Paragraphs>586</Paragraphs>
  <Slides>66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Barium</cp:lastModifiedBy>
  <cp:revision>1766</cp:revision>
  <dcterms:created xsi:type="dcterms:W3CDTF">2012-10-02T17:04:30Z</dcterms:created>
  <dcterms:modified xsi:type="dcterms:W3CDTF">2015-12-02T23:38:38Z</dcterms:modified>
</cp:coreProperties>
</file>